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840"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2079030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1143203"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2914648"/>
            <a:ext cx="9144000" cy="2228999"/>
          </a:xfrm>
          <a:prstGeom prst="rect">
            <a:avLst/>
          </a:prstGeom>
          <a:solidFill>
            <a:schemeClr val="dk2"/>
          </a:solidFill>
          <a:ln>
            <a:noFill/>
          </a:ln>
        </p:spPr>
        <p:txBody>
          <a:bodyPr lIns="91425" tIns="45700" rIns="91425" bIns="45700" anchor="ctr" anchorCtr="0">
            <a:noAutofit/>
          </a:bodyPr>
          <a:lstStyle/>
          <a:p>
            <a:pPr lvl="0">
              <a:spcBef>
                <a:spcPts val="0"/>
              </a:spcBef>
              <a:buNone/>
            </a:pPr>
            <a:endParaRPr/>
          </a:p>
        </p:txBody>
      </p:sp>
      <p:cxnSp>
        <p:nvCxnSpPr>
          <p:cNvPr id="10" name="Shape 10"/>
          <p:cNvCxnSpPr/>
          <p:nvPr/>
        </p:nvCxnSpPr>
        <p:spPr>
          <a:xfrm>
            <a:off x="0" y="2914649"/>
            <a:ext cx="9144000" cy="0"/>
          </a:xfrm>
          <a:prstGeom prst="straightConnector1">
            <a:avLst/>
          </a:prstGeom>
          <a:noFill/>
          <a:ln w="28575" cap="flat" cmpd="sng">
            <a:solidFill>
              <a:schemeClr val="dk1"/>
            </a:solidFill>
            <a:prstDash val="solid"/>
            <a:round/>
            <a:headEnd type="none" w="med" len="med"/>
            <a:tailEnd type="none" w="med" len="med"/>
          </a:ln>
        </p:spPr>
      </p:cxnSp>
      <p:sp>
        <p:nvSpPr>
          <p:cNvPr id="11" name="Shape 11"/>
          <p:cNvSpPr txBox="1">
            <a:spLocks noGrp="1"/>
          </p:cNvSpPr>
          <p:nvPr>
            <p:ph type="ctrTitle"/>
          </p:nvPr>
        </p:nvSpPr>
        <p:spPr>
          <a:xfrm>
            <a:off x="685800" y="1618313"/>
            <a:ext cx="7772400" cy="1238099"/>
          </a:xfrm>
          <a:prstGeom prst="rect">
            <a:avLst/>
          </a:prstGeom>
        </p:spPr>
        <p:txBody>
          <a:bodyPr lIns="91425" tIns="91425" rIns="91425" bIns="91425" anchor="b" anchorCtr="0"/>
          <a:lstStyle>
            <a:lvl1pPr lvl="0">
              <a:spcBef>
                <a:spcPts val="0"/>
              </a:spcBef>
              <a:buClr>
                <a:schemeClr val="dk2"/>
              </a:buClr>
              <a:buSzPct val="100000"/>
              <a:defRPr sz="4800">
                <a:solidFill>
                  <a:schemeClr val="dk2"/>
                </a:solidFill>
              </a:defRPr>
            </a:lvl1pPr>
            <a:lvl2pPr lvl="1">
              <a:spcBef>
                <a:spcPts val="0"/>
              </a:spcBef>
              <a:buClr>
                <a:schemeClr val="dk2"/>
              </a:buClr>
              <a:buSzPct val="100000"/>
              <a:defRPr sz="4800">
                <a:solidFill>
                  <a:schemeClr val="dk2"/>
                </a:solidFill>
              </a:defRPr>
            </a:lvl2pPr>
            <a:lvl3pPr lvl="2">
              <a:spcBef>
                <a:spcPts val="0"/>
              </a:spcBef>
              <a:buClr>
                <a:schemeClr val="dk2"/>
              </a:buClr>
              <a:buSzPct val="100000"/>
              <a:defRPr sz="4800">
                <a:solidFill>
                  <a:schemeClr val="dk2"/>
                </a:solidFill>
              </a:defRPr>
            </a:lvl3pPr>
            <a:lvl4pPr lvl="3">
              <a:spcBef>
                <a:spcPts val="0"/>
              </a:spcBef>
              <a:buClr>
                <a:schemeClr val="dk2"/>
              </a:buClr>
              <a:buSzPct val="100000"/>
              <a:defRPr sz="4800">
                <a:solidFill>
                  <a:schemeClr val="dk2"/>
                </a:solidFill>
              </a:defRPr>
            </a:lvl4pPr>
            <a:lvl5pPr lvl="4">
              <a:spcBef>
                <a:spcPts val="0"/>
              </a:spcBef>
              <a:buClr>
                <a:schemeClr val="dk2"/>
              </a:buClr>
              <a:buSzPct val="100000"/>
              <a:defRPr sz="4800">
                <a:solidFill>
                  <a:schemeClr val="dk2"/>
                </a:solidFill>
              </a:defRPr>
            </a:lvl5pPr>
            <a:lvl6pPr lvl="5">
              <a:spcBef>
                <a:spcPts val="0"/>
              </a:spcBef>
              <a:buClr>
                <a:schemeClr val="dk2"/>
              </a:buClr>
              <a:buSzPct val="100000"/>
              <a:defRPr sz="4800">
                <a:solidFill>
                  <a:schemeClr val="dk2"/>
                </a:solidFill>
              </a:defRPr>
            </a:lvl6pPr>
            <a:lvl7pPr lvl="6">
              <a:spcBef>
                <a:spcPts val="0"/>
              </a:spcBef>
              <a:buClr>
                <a:schemeClr val="dk2"/>
              </a:buClr>
              <a:buSzPct val="100000"/>
              <a:defRPr sz="4800">
                <a:solidFill>
                  <a:schemeClr val="dk2"/>
                </a:solidFill>
              </a:defRPr>
            </a:lvl7pPr>
            <a:lvl8pPr lvl="7">
              <a:spcBef>
                <a:spcPts val="0"/>
              </a:spcBef>
              <a:buClr>
                <a:schemeClr val="dk2"/>
              </a:buClr>
              <a:buSzPct val="100000"/>
              <a:defRPr sz="4800">
                <a:solidFill>
                  <a:schemeClr val="dk2"/>
                </a:solidFill>
              </a:defRPr>
            </a:lvl8pPr>
            <a:lvl9pPr lvl="8">
              <a:spcBef>
                <a:spcPts val="0"/>
              </a:spcBef>
              <a:buClr>
                <a:schemeClr val="dk2"/>
              </a:buClr>
              <a:buSzPct val="100000"/>
              <a:defRPr sz="4800">
                <a:solidFill>
                  <a:schemeClr val="dk2"/>
                </a:solidFill>
              </a:defRPr>
            </a:lvl9pPr>
          </a:lstStyle>
          <a:p>
            <a:endParaRPr/>
          </a:p>
        </p:txBody>
      </p:sp>
      <p:sp>
        <p:nvSpPr>
          <p:cNvPr id="12" name="Shape 12"/>
          <p:cNvSpPr txBox="1">
            <a:spLocks noGrp="1"/>
          </p:cNvSpPr>
          <p:nvPr>
            <p:ph type="subTitle" idx="1"/>
          </p:nvPr>
        </p:nvSpPr>
        <p:spPr>
          <a:xfrm>
            <a:off x="685800" y="2964777"/>
            <a:ext cx="7772400" cy="944700"/>
          </a:xfrm>
          <a:prstGeom prst="rect">
            <a:avLst/>
          </a:prstGeom>
        </p:spPr>
        <p:txBody>
          <a:bodyPr lIns="91425" tIns="91425" rIns="91425" bIns="91425" anchor="t" anchorCtr="0"/>
          <a:lstStyle>
            <a:lvl1pPr lvl="0">
              <a:spcBef>
                <a:spcPts val="0"/>
              </a:spcBef>
              <a:buClr>
                <a:schemeClr val="lt2"/>
              </a:buClr>
              <a:buSzPct val="100000"/>
              <a:buNone/>
              <a:defRPr sz="3600">
                <a:solidFill>
                  <a:schemeClr val="lt2"/>
                </a:solidFill>
              </a:defRPr>
            </a:lvl1pPr>
            <a:lvl2pPr lvl="1">
              <a:spcBef>
                <a:spcPts val="0"/>
              </a:spcBef>
              <a:buClr>
                <a:schemeClr val="lt2"/>
              </a:buClr>
              <a:buSzPct val="100000"/>
              <a:buNone/>
              <a:defRPr sz="3600">
                <a:solidFill>
                  <a:schemeClr val="lt2"/>
                </a:solidFill>
              </a:defRPr>
            </a:lvl2pPr>
            <a:lvl3pPr lvl="2">
              <a:spcBef>
                <a:spcPts val="0"/>
              </a:spcBef>
              <a:buClr>
                <a:schemeClr val="lt2"/>
              </a:buClr>
              <a:buSzPct val="100000"/>
              <a:buNone/>
              <a:defRPr sz="3600">
                <a:solidFill>
                  <a:schemeClr val="lt2"/>
                </a:solidFill>
              </a:defRPr>
            </a:lvl3pPr>
            <a:lvl4pPr lvl="3">
              <a:spcBef>
                <a:spcPts val="0"/>
              </a:spcBef>
              <a:buClr>
                <a:schemeClr val="lt2"/>
              </a:buClr>
              <a:buSzPct val="100000"/>
              <a:buNone/>
              <a:defRPr sz="3600">
                <a:solidFill>
                  <a:schemeClr val="lt2"/>
                </a:solidFill>
              </a:defRPr>
            </a:lvl4pPr>
            <a:lvl5pPr lvl="4">
              <a:spcBef>
                <a:spcPts val="0"/>
              </a:spcBef>
              <a:buClr>
                <a:schemeClr val="lt2"/>
              </a:buClr>
              <a:buSzPct val="100000"/>
              <a:buNone/>
              <a:defRPr sz="3600">
                <a:solidFill>
                  <a:schemeClr val="lt2"/>
                </a:solidFill>
              </a:defRPr>
            </a:lvl5pPr>
            <a:lvl6pPr lvl="5">
              <a:spcBef>
                <a:spcPts val="0"/>
              </a:spcBef>
              <a:buClr>
                <a:schemeClr val="lt2"/>
              </a:buClr>
              <a:buSzPct val="100000"/>
              <a:buNone/>
              <a:defRPr sz="3600">
                <a:solidFill>
                  <a:schemeClr val="lt2"/>
                </a:solidFill>
              </a:defRPr>
            </a:lvl6pPr>
            <a:lvl7pPr lvl="6">
              <a:spcBef>
                <a:spcPts val="0"/>
              </a:spcBef>
              <a:buClr>
                <a:schemeClr val="lt2"/>
              </a:buClr>
              <a:buSzPct val="100000"/>
              <a:buNone/>
              <a:defRPr sz="3600">
                <a:solidFill>
                  <a:schemeClr val="lt2"/>
                </a:solidFill>
              </a:defRPr>
            </a:lvl7pPr>
            <a:lvl8pPr lvl="7">
              <a:spcBef>
                <a:spcPts val="0"/>
              </a:spcBef>
              <a:buClr>
                <a:schemeClr val="lt2"/>
              </a:buClr>
              <a:buSzPct val="100000"/>
              <a:buNone/>
              <a:defRPr sz="3600">
                <a:solidFill>
                  <a:schemeClr val="lt2"/>
                </a:solidFill>
              </a:defRPr>
            </a:lvl8pPr>
            <a:lvl9pPr lvl="8">
              <a:spcBef>
                <a:spcPts val="0"/>
              </a:spcBef>
              <a:buClr>
                <a:schemeClr val="lt2"/>
              </a:buClr>
              <a:buSzPct val="100000"/>
              <a:buNone/>
              <a:defRPr sz="3600">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lvl="0">
              <a:spcBef>
                <a:spcPts val="0"/>
              </a:spcBef>
              <a:buNone/>
            </a:pPr>
            <a:endParaRPr/>
          </a:p>
        </p:txBody>
      </p:sp>
      <p:cxnSp>
        <p:nvCxnSpPr>
          <p:cNvPr id="15" name="Shape 15"/>
          <p:cNvCxnSpPr/>
          <p:nvPr/>
        </p:nvCxnSpPr>
        <p:spPr>
          <a:xfrm>
            <a:off x="0" y="1127679"/>
            <a:ext cx="9144000" cy="0"/>
          </a:xfrm>
          <a:prstGeom prst="straightConnector1">
            <a:avLst/>
          </a:prstGeom>
          <a:noFill/>
          <a:ln w="28575" cap="flat" cmpd="sng">
            <a:solidFill>
              <a:schemeClr val="dk1"/>
            </a:solidFill>
            <a:prstDash val="solid"/>
            <a:round/>
            <a:headEnd type="none" w="med" len="med"/>
            <a:tailEnd type="none" w="med" len="med"/>
          </a:ln>
        </p:spPr>
      </p:cxnSp>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a:spcBef>
                <a:spcPts val="0"/>
              </a:spcBef>
              <a:buClr>
                <a:srgbClr val="FFFFFF"/>
              </a:buClr>
              <a:defRPr>
                <a:solidFill>
                  <a:srgbClr val="FFFFFF"/>
                </a:solidFill>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8"/>
        <p:cNvGrpSpPr/>
        <p:nvPr/>
      </p:nvGrpSpPr>
      <p:grpSpPr>
        <a:xfrm>
          <a:off x="0" y="0"/>
          <a:ext cx="0" cy="0"/>
          <a:chOff x="0" y="0"/>
          <a:chExt cx="0" cy="0"/>
        </a:xfrm>
      </p:grpSpPr>
      <p:sp>
        <p:nvSpPr>
          <p:cNvPr id="19" name="Shape 19"/>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lvl="0">
              <a:spcBef>
                <a:spcPts val="0"/>
              </a:spcBef>
              <a:buNone/>
            </a:pPr>
            <a:endParaRPr/>
          </a:p>
        </p:txBody>
      </p:sp>
      <p:cxnSp>
        <p:nvCxnSpPr>
          <p:cNvPr id="20" name="Shape 20"/>
          <p:cNvCxnSpPr/>
          <p:nvPr/>
        </p:nvCxnSpPr>
        <p:spPr>
          <a:xfrm>
            <a:off x="0" y="1127679"/>
            <a:ext cx="9144000" cy="0"/>
          </a:xfrm>
          <a:prstGeom prst="straightConnector1">
            <a:avLst/>
          </a:prstGeom>
          <a:noFill/>
          <a:ln w="28575" cap="flat" cmpd="sng">
            <a:solidFill>
              <a:schemeClr val="dk1"/>
            </a:solidFill>
            <a:prstDash val="solid"/>
            <a:round/>
            <a:headEnd type="none" w="med" len="med"/>
            <a:tailEnd type="none" w="med" len="med"/>
          </a:ln>
        </p:spPr>
      </p:cxnSp>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p:nvPr/>
        </p:nvSpPr>
        <p:spPr>
          <a:xfrm>
            <a:off x="0" y="0"/>
            <a:ext cx="9144000" cy="1127700"/>
          </a:xfrm>
          <a:prstGeom prst="rect">
            <a:avLst/>
          </a:prstGeom>
          <a:solidFill>
            <a:schemeClr val="dk2"/>
          </a:solidFill>
          <a:ln>
            <a:noFill/>
          </a:ln>
        </p:spPr>
        <p:txBody>
          <a:bodyPr lIns="91425" tIns="45700" rIns="91425" bIns="45700" anchor="ctr" anchorCtr="0">
            <a:noAutofit/>
          </a:bodyPr>
          <a:lstStyle/>
          <a:p>
            <a:pPr lvl="0">
              <a:spcBef>
                <a:spcPts val="0"/>
              </a:spcBef>
              <a:buNone/>
            </a:pPr>
            <a:endParaRPr/>
          </a:p>
        </p:txBody>
      </p:sp>
      <p:cxnSp>
        <p:nvCxnSpPr>
          <p:cNvPr id="26" name="Shape 26"/>
          <p:cNvCxnSpPr/>
          <p:nvPr/>
        </p:nvCxnSpPr>
        <p:spPr>
          <a:xfrm>
            <a:off x="0" y="1127679"/>
            <a:ext cx="9144000" cy="0"/>
          </a:xfrm>
          <a:prstGeom prst="straightConnector1">
            <a:avLst/>
          </a:prstGeom>
          <a:noFill/>
          <a:ln w="28575" cap="flat" cmpd="sng">
            <a:solidFill>
              <a:schemeClr val="dk1"/>
            </a:solidFill>
            <a:prstDash val="solid"/>
            <a:round/>
            <a:headEnd type="none" w="med" len="med"/>
            <a:tailEnd type="none" w="med" len="med"/>
          </a:ln>
        </p:spPr>
      </p:cxnSp>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8"/>
        <p:cNvGrpSpPr/>
        <p:nvPr/>
      </p:nvGrpSpPr>
      <p:grpSpPr>
        <a:xfrm>
          <a:off x="0" y="0"/>
          <a:ext cx="0" cy="0"/>
          <a:chOff x="0" y="0"/>
          <a:chExt cx="0" cy="0"/>
        </a:xfrm>
      </p:grpSpPr>
      <p:sp>
        <p:nvSpPr>
          <p:cNvPr id="29" name="Shape 29"/>
          <p:cNvSpPr/>
          <p:nvPr/>
        </p:nvSpPr>
        <p:spPr>
          <a:xfrm>
            <a:off x="0" y="4225081"/>
            <a:ext cx="9144000" cy="918300"/>
          </a:xfrm>
          <a:prstGeom prst="rect">
            <a:avLst/>
          </a:prstGeom>
          <a:solidFill>
            <a:schemeClr val="dk2"/>
          </a:solidFill>
          <a:ln>
            <a:noFill/>
          </a:ln>
        </p:spPr>
        <p:txBody>
          <a:bodyPr lIns="91425" tIns="45700" rIns="91425" bIns="45700" anchor="ctr" anchorCtr="0">
            <a:noAutofit/>
          </a:bodyPr>
          <a:lstStyle/>
          <a:p>
            <a:pPr lvl="0">
              <a:spcBef>
                <a:spcPts val="0"/>
              </a:spcBef>
              <a:buNone/>
            </a:pPr>
            <a:endParaRPr/>
          </a:p>
        </p:txBody>
      </p:sp>
      <p:cxnSp>
        <p:nvCxnSpPr>
          <p:cNvPr id="30" name="Shape 30"/>
          <p:cNvCxnSpPr/>
          <p:nvPr/>
        </p:nvCxnSpPr>
        <p:spPr>
          <a:xfrm>
            <a:off x="0" y="4225081"/>
            <a:ext cx="9144000" cy="0"/>
          </a:xfrm>
          <a:prstGeom prst="straightConnector1">
            <a:avLst/>
          </a:prstGeom>
          <a:noFill/>
          <a:ln w="28575" cap="flat" cmpd="sng">
            <a:solidFill>
              <a:schemeClr val="dk1"/>
            </a:solidFill>
            <a:prstDash val="solid"/>
            <a:round/>
            <a:headEnd type="none" w="med" len="med"/>
            <a:tailEnd type="none" w="med" len="med"/>
          </a:ln>
        </p:spPr>
      </p:cxnSp>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lvl="0" algn="ctr">
              <a:spcBef>
                <a:spcPts val="0"/>
              </a:spcBef>
              <a:buClr>
                <a:schemeClr val="lt1"/>
              </a:buClr>
              <a:buSzPct val="100000"/>
              <a:buNone/>
              <a:defRPr sz="1800">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lvl="0">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1pPr>
            <a:lvl2pPr lvl="1">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2pPr>
            <a:lvl3pPr lvl="2">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3pPr>
            <a:lvl4pPr lvl="3">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4pPr>
            <a:lvl5pPr lvl="4">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5pPr>
            <a:lvl6pPr lvl="5">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6pPr>
            <a:lvl7pPr lvl="6">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7pPr>
            <a:lvl8pPr lvl="7">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8pPr>
            <a:lvl9pPr lvl="8">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9pPr>
          </a:lstStyle>
          <a:p>
            <a:endParaRPr/>
          </a:p>
        </p:txBody>
      </p:sp>
      <p:sp>
        <p:nvSpPr>
          <p:cNvPr id="7" name="Shape 7"/>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lvl="0">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lvl="1">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lvl="2">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lvl="3">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lvl="4">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lvl="5">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lvl="6">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lvl="7">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lvl="8">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www.msu.edu/~devossda/360/index.html" TargetMode="External"/><Relationship Id="rId4" Type="http://schemas.openxmlformats.org/officeDocument/2006/relationships/hyperlink" Target="http://ctl.byu.edu/sites/default/files/files/designing-a-course-syllabus.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ctrTitle"/>
          </p:nvPr>
        </p:nvSpPr>
        <p:spPr>
          <a:xfrm>
            <a:off x="685800" y="1618313"/>
            <a:ext cx="7772400" cy="1238099"/>
          </a:xfrm>
          <a:prstGeom prst="rect">
            <a:avLst/>
          </a:prstGeom>
        </p:spPr>
        <p:txBody>
          <a:bodyPr lIns="91425" tIns="91425" rIns="91425" bIns="91425" anchor="b" anchorCtr="0">
            <a:noAutofit/>
          </a:bodyPr>
          <a:lstStyle/>
          <a:p>
            <a:pPr lvl="0">
              <a:spcBef>
                <a:spcPts val="0"/>
              </a:spcBef>
              <a:buNone/>
            </a:pPr>
            <a:r>
              <a:rPr lang="en-GB" sz="6000">
                <a:solidFill>
                  <a:srgbClr val="000000"/>
                </a:solidFill>
              </a:rPr>
              <a:t>From Learning Goals to Due Dates</a:t>
            </a:r>
          </a:p>
        </p:txBody>
      </p:sp>
      <p:sp>
        <p:nvSpPr>
          <p:cNvPr id="38" name="Shape 38"/>
          <p:cNvSpPr txBox="1">
            <a:spLocks noGrp="1"/>
          </p:cNvSpPr>
          <p:nvPr>
            <p:ph type="subTitle" idx="1"/>
          </p:nvPr>
        </p:nvSpPr>
        <p:spPr>
          <a:xfrm>
            <a:off x="685800" y="3334000"/>
            <a:ext cx="7772400" cy="1238099"/>
          </a:xfrm>
          <a:prstGeom prst="rect">
            <a:avLst/>
          </a:prstGeom>
        </p:spPr>
        <p:txBody>
          <a:bodyPr lIns="91425" tIns="91425" rIns="91425" bIns="91425" anchor="ctr" anchorCtr="0">
            <a:noAutofit/>
          </a:bodyPr>
          <a:lstStyle/>
          <a:p>
            <a:pPr lvl="0" algn="r" rtl="0">
              <a:spcBef>
                <a:spcPts val="0"/>
              </a:spcBef>
              <a:buNone/>
            </a:pPr>
            <a:r>
              <a:rPr lang="en-GB" sz="2400"/>
              <a:t>A Teaching Matters Workshop on Syllabus (re)Design</a:t>
            </a:r>
          </a:p>
          <a:p>
            <a:pPr lvl="0" algn="r" rtl="0">
              <a:spcBef>
                <a:spcPts val="0"/>
              </a:spcBef>
              <a:buNone/>
            </a:pPr>
            <a:r>
              <a:rPr lang="en-GB" sz="2400"/>
              <a:t>Dr. William FitzGerald</a:t>
            </a:r>
          </a:p>
          <a:p>
            <a:pPr lvl="0" algn="r">
              <a:spcBef>
                <a:spcPts val="0"/>
              </a:spcBef>
              <a:buNone/>
            </a:pPr>
            <a:endParaRPr sz="2400"/>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GB" sz="4000"/>
              <a:t>Example: Economics at Bucknell</a:t>
            </a:r>
          </a:p>
        </p:txBody>
      </p:sp>
      <p:sp>
        <p:nvSpPr>
          <p:cNvPr id="92" name="Shape 9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50000"/>
              <a:buFont typeface="Arial"/>
              <a:buNone/>
            </a:pPr>
            <a:r>
              <a:rPr lang="en-GB" sz="2200" b="1"/>
              <a:t>Majors in Economics will be able to:</a:t>
            </a:r>
          </a:p>
          <a:p>
            <a:pPr marL="457200" lvl="0" indent="-361950" rtl="0">
              <a:spcBef>
                <a:spcPts val="0"/>
              </a:spcBef>
              <a:buSzPct val="100000"/>
            </a:pPr>
            <a:r>
              <a:rPr lang="en-GB" sz="2100"/>
              <a:t>Identify and analyze mainstream and heterodox economic concepts, theories and tools.</a:t>
            </a:r>
          </a:p>
          <a:p>
            <a:pPr marL="457200" lvl="0" indent="-361950" rtl="0">
              <a:spcBef>
                <a:spcPts val="0"/>
              </a:spcBef>
              <a:buSzPct val="100000"/>
            </a:pPr>
            <a:r>
              <a:rPr lang="en-GB" sz="2100"/>
              <a:t>Summarize, explain, and critically analyze economic arguments orally and in writing.</a:t>
            </a:r>
          </a:p>
          <a:p>
            <a:pPr marL="457200" lvl="0" indent="-361950" rtl="0">
              <a:spcBef>
                <a:spcPts val="0"/>
              </a:spcBef>
              <a:buSzPct val="100000"/>
            </a:pPr>
            <a:r>
              <a:rPr lang="en-GB" sz="2100"/>
              <a:t>Locate and interpret economic data.</a:t>
            </a:r>
          </a:p>
          <a:p>
            <a:pPr marL="457200" lvl="0" indent="-361950" rtl="0">
              <a:spcBef>
                <a:spcPts val="0"/>
              </a:spcBef>
              <a:buSzPct val="100000"/>
            </a:pPr>
            <a:r>
              <a:rPr lang="en-GB" sz="2100"/>
              <a:t>Locate, interpret and assess sources of economic information.</a:t>
            </a:r>
          </a:p>
          <a:p>
            <a:pPr marL="457200" lvl="0" indent="-361950" rtl="0">
              <a:spcBef>
                <a:spcPts val="0"/>
              </a:spcBef>
              <a:buSzPct val="100000"/>
            </a:pPr>
            <a:r>
              <a:rPr lang="en-GB" sz="2100"/>
              <a:t>Develop skills and knowledge that provide a foundation for pursuing lifelong learning and a socially responsible life.</a:t>
            </a:r>
          </a:p>
          <a:p>
            <a:pPr lvl="0" rtl="0">
              <a:spcBef>
                <a:spcPts val="0"/>
              </a:spcBef>
              <a:buNone/>
            </a:pPr>
            <a:endParaRPr sz="2200"/>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GB" sz="3600"/>
              <a:t>Example: History of Art at Middlebury</a:t>
            </a:r>
          </a:p>
        </p:txBody>
      </p:sp>
      <p:sp>
        <p:nvSpPr>
          <p:cNvPr id="98" name="Shape 9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64705"/>
              <a:buFont typeface="Arial"/>
              <a:buNone/>
            </a:pPr>
            <a:r>
              <a:rPr lang="en-GB" sz="1700"/>
              <a:t>Students in the major will, by inquiring into the modes and meanings of visual arts and culture:</a:t>
            </a:r>
          </a:p>
          <a:p>
            <a:pPr marL="457200" lvl="0" indent="-336550" rtl="0">
              <a:spcBef>
                <a:spcPts val="0"/>
              </a:spcBef>
              <a:buSzPct val="100000"/>
            </a:pPr>
            <a:r>
              <a:rPr lang="en-GB" sz="1700"/>
              <a:t>develop their abilities as critical thinkers by questioning works of art and architecture and developing arguments about the circumstances of  their production and meaning</a:t>
            </a:r>
          </a:p>
          <a:p>
            <a:pPr marL="457200" lvl="0" indent="-336550" rtl="0">
              <a:spcBef>
                <a:spcPts val="0"/>
              </a:spcBef>
              <a:buSzPct val="100000"/>
            </a:pPr>
            <a:r>
              <a:rPr lang="en-GB" sz="1700"/>
              <a:t>learn to build extended arguments based upon composite evidence: visual, historical, and textual</a:t>
            </a:r>
          </a:p>
          <a:p>
            <a:pPr marL="457200" lvl="0" indent="-336550" rtl="0">
              <a:spcBef>
                <a:spcPts val="0"/>
              </a:spcBef>
              <a:buSzPct val="100000"/>
            </a:pPr>
            <a:r>
              <a:rPr lang="en-GB" sz="1700"/>
              <a:t>engage creative research problems that, over time, yield new insights into art, architecture, history and culture</a:t>
            </a:r>
          </a:p>
          <a:p>
            <a:pPr marL="457200" lvl="0" indent="-336550" rtl="0">
              <a:spcBef>
                <a:spcPts val="0"/>
              </a:spcBef>
              <a:buSzPct val="100000"/>
            </a:pPr>
            <a:r>
              <a:rPr lang="en-GB" sz="1700"/>
              <a:t>become strong, convincing writers through using a variety of approaches to write about  the history of the arts, architecture, and visual culture</a:t>
            </a:r>
          </a:p>
          <a:p>
            <a:pPr marL="457200" lvl="0" indent="-336550" rtl="0">
              <a:spcBef>
                <a:spcPts val="0"/>
              </a:spcBef>
              <a:buSzPct val="100000"/>
            </a:pPr>
            <a:r>
              <a:rPr lang="en-GB" sz="1700"/>
              <a:t>become highly skilled at presenting their work through oral, public presentations</a:t>
            </a:r>
          </a:p>
          <a:p>
            <a:pPr lvl="0" rtl="0">
              <a:spcBef>
                <a:spcPts val="0"/>
              </a:spcBef>
              <a:buNone/>
            </a:pPr>
            <a:endParaRPr sz="1700"/>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latin typeface="Ubuntu"/>
                <a:ea typeface="Ubuntu"/>
                <a:cs typeface="Ubuntu"/>
                <a:sym typeface="Ubuntu"/>
              </a:rPr>
              <a:t>Assignments</a:t>
            </a:r>
          </a:p>
        </p:txBody>
      </p:sp>
      <p:sp>
        <p:nvSpPr>
          <p:cNvPr id="104" name="Shape 10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pPr>
            <a:r>
              <a:rPr lang="en-GB"/>
              <a:t>Meaningful</a:t>
            </a:r>
          </a:p>
          <a:p>
            <a:pPr lvl="0" rtl="0">
              <a:spcBef>
                <a:spcPts val="0"/>
              </a:spcBef>
              <a:buNone/>
            </a:pPr>
            <a:endParaRPr/>
          </a:p>
          <a:p>
            <a:pPr marL="457200" lvl="0" indent="-228600" rtl="0">
              <a:spcBef>
                <a:spcPts val="0"/>
              </a:spcBef>
            </a:pPr>
            <a:r>
              <a:rPr lang="en-GB"/>
              <a:t>Connected to learning goals</a:t>
            </a:r>
          </a:p>
          <a:p>
            <a:pPr lvl="0" rtl="0">
              <a:spcBef>
                <a:spcPts val="0"/>
              </a:spcBef>
              <a:buNone/>
            </a:pPr>
            <a:endParaRPr/>
          </a:p>
          <a:p>
            <a:pPr marL="457200" lvl="0" indent="-228600">
              <a:spcBef>
                <a:spcPts val="0"/>
              </a:spcBef>
            </a:pPr>
            <a:r>
              <a:rPr lang="en-GB"/>
              <a:t>Clear</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ctrTitle"/>
          </p:nvPr>
        </p:nvSpPr>
        <p:spPr>
          <a:xfrm>
            <a:off x="685800" y="1136129"/>
            <a:ext cx="7772400" cy="1720200"/>
          </a:xfrm>
          <a:prstGeom prst="rect">
            <a:avLst/>
          </a:prstGeom>
        </p:spPr>
        <p:txBody>
          <a:bodyPr lIns="91425" tIns="91425" rIns="91425" bIns="91425" anchor="b" anchorCtr="0">
            <a:noAutofit/>
          </a:bodyPr>
          <a:lstStyle/>
          <a:p>
            <a:pPr lvl="0">
              <a:spcBef>
                <a:spcPts val="0"/>
              </a:spcBef>
              <a:buNone/>
            </a:pPr>
            <a:r>
              <a:rPr lang="en-GB" sz="5000">
                <a:solidFill>
                  <a:srgbClr val="000000"/>
                </a:solidFill>
                <a:latin typeface="Ubuntu"/>
                <a:ea typeface="Ubuntu"/>
                <a:cs typeface="Ubuntu"/>
                <a:sym typeface="Ubuntu"/>
              </a:rPr>
              <a:t>Mapping Learning Goals to Assignments</a:t>
            </a:r>
          </a:p>
        </p:txBody>
      </p:sp>
      <p:sp>
        <p:nvSpPr>
          <p:cNvPr id="110" name="Shape 110"/>
          <p:cNvSpPr txBox="1">
            <a:spLocks noGrp="1"/>
          </p:cNvSpPr>
          <p:nvPr>
            <p:ph type="subTitle" idx="1"/>
          </p:nvPr>
        </p:nvSpPr>
        <p:spPr>
          <a:xfrm>
            <a:off x="685800" y="2964777"/>
            <a:ext cx="7772400" cy="944700"/>
          </a:xfrm>
          <a:prstGeom prst="rect">
            <a:avLst/>
          </a:prstGeom>
        </p:spPr>
        <p:txBody>
          <a:bodyPr lIns="91425" tIns="91425" rIns="91425" bIns="91425" anchor="t" anchorCtr="0">
            <a:noAutofit/>
          </a:bodyPr>
          <a:lstStyle/>
          <a:p>
            <a:pPr lvl="0" algn="r">
              <a:spcBef>
                <a:spcPts val="0"/>
              </a:spcBef>
              <a:buNone/>
            </a:pPr>
            <a:r>
              <a:rPr lang="en-GB" sz="2000"/>
              <a:t>Three examples from </a:t>
            </a:r>
            <a:r>
              <a:rPr lang="en-GB" sz="2000" i="1"/>
              <a:t>The</a:t>
            </a:r>
            <a:r>
              <a:rPr lang="en-GB" sz="2000"/>
              <a:t> </a:t>
            </a:r>
            <a:r>
              <a:rPr lang="en-GB" sz="2000" i="1"/>
              <a:t>Chronicle of Higher Ed</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4"/>
        <p:cNvGrpSpPr/>
        <p:nvPr/>
      </p:nvGrpSpPr>
      <p:grpSpPr>
        <a:xfrm>
          <a:off x="0" y="0"/>
          <a:ext cx="0" cy="0"/>
          <a:chOff x="0" y="0"/>
          <a:chExt cx="0" cy="0"/>
        </a:xfrm>
      </p:grpSpPr>
      <p:pic>
        <p:nvPicPr>
          <p:cNvPr id="115" name="Shape 115"/>
          <p:cNvPicPr preferRelativeResize="0"/>
          <p:nvPr/>
        </p:nvPicPr>
        <p:blipFill>
          <a:blip r:embed="rId3">
            <a:alphaModFix/>
          </a:blip>
          <a:stretch>
            <a:fillRect/>
          </a:stretch>
        </p:blipFill>
        <p:spPr>
          <a:xfrm>
            <a:off x="0" y="246561"/>
            <a:ext cx="9143999" cy="4650377"/>
          </a:xfrm>
          <a:prstGeom prst="rect">
            <a:avLst/>
          </a:prstGeom>
          <a:noFill/>
          <a:ln>
            <a:noFill/>
          </a:ln>
        </p:spPr>
      </p:pic>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9"/>
        <p:cNvGrpSpPr/>
        <p:nvPr/>
      </p:nvGrpSpPr>
      <p:grpSpPr>
        <a:xfrm>
          <a:off x="0" y="0"/>
          <a:ext cx="0" cy="0"/>
          <a:chOff x="0" y="0"/>
          <a:chExt cx="0" cy="0"/>
        </a:xfrm>
      </p:grpSpPr>
      <p:pic>
        <p:nvPicPr>
          <p:cNvPr id="120" name="Shape 120"/>
          <p:cNvPicPr preferRelativeResize="0"/>
          <p:nvPr/>
        </p:nvPicPr>
        <p:blipFill>
          <a:blip r:embed="rId3">
            <a:alphaModFix/>
          </a:blip>
          <a:stretch>
            <a:fillRect/>
          </a:stretch>
        </p:blipFill>
        <p:spPr>
          <a:xfrm>
            <a:off x="75474" y="0"/>
            <a:ext cx="9068525" cy="5143499"/>
          </a:xfrm>
          <a:prstGeom prst="rect">
            <a:avLst/>
          </a:prstGeom>
          <a:noFill/>
          <a:ln>
            <a:noFill/>
          </a:ln>
        </p:spPr>
      </p:pic>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4"/>
        <p:cNvGrpSpPr/>
        <p:nvPr/>
      </p:nvGrpSpPr>
      <p:grpSpPr>
        <a:xfrm>
          <a:off x="0" y="0"/>
          <a:ext cx="0" cy="0"/>
          <a:chOff x="0" y="0"/>
          <a:chExt cx="0" cy="0"/>
        </a:xfrm>
      </p:grpSpPr>
      <p:pic>
        <p:nvPicPr>
          <p:cNvPr id="125" name="Shape 125"/>
          <p:cNvPicPr preferRelativeResize="0"/>
          <p:nvPr/>
        </p:nvPicPr>
        <p:blipFill>
          <a:blip r:embed="rId3">
            <a:alphaModFix/>
          </a:blip>
          <a:stretch>
            <a:fillRect/>
          </a:stretch>
        </p:blipFill>
        <p:spPr>
          <a:xfrm>
            <a:off x="0" y="0"/>
            <a:ext cx="9143998" cy="5143499"/>
          </a:xfrm>
          <a:prstGeom prst="rect">
            <a:avLst/>
          </a:prstGeom>
          <a:noFill/>
          <a:ln>
            <a:noFill/>
          </a:ln>
        </p:spPr>
      </p:pic>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latin typeface="Ubuntu"/>
                <a:ea typeface="Ubuntu"/>
                <a:cs typeface="Ubuntu"/>
                <a:sym typeface="Ubuntu"/>
              </a:rPr>
              <a:t>Syllabus Checklist</a:t>
            </a:r>
          </a:p>
        </p:txBody>
      </p:sp>
      <p:sp>
        <p:nvSpPr>
          <p:cNvPr id="131" name="Shape 13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lnSpc>
                <a:spcPct val="115000"/>
              </a:lnSpc>
              <a:spcBef>
                <a:spcPts val="0"/>
              </a:spcBef>
              <a:buNone/>
            </a:pPr>
            <a:r>
              <a:rPr lang="en-GB" sz="2500" u="sng"/>
              <a:t>Course overview:</a:t>
            </a:r>
          </a:p>
          <a:p>
            <a:pPr lvl="0" rtl="0">
              <a:lnSpc>
                <a:spcPct val="115000"/>
              </a:lnSpc>
              <a:spcBef>
                <a:spcPts val="0"/>
              </a:spcBef>
              <a:buNone/>
            </a:pPr>
            <a:r>
              <a:rPr lang="en-GB" sz="2500"/>
              <a:t>Teaching approaches / activities</a:t>
            </a:r>
          </a:p>
          <a:p>
            <a:pPr lvl="0" rtl="0">
              <a:lnSpc>
                <a:spcPct val="115000"/>
              </a:lnSpc>
              <a:spcBef>
                <a:spcPts val="0"/>
              </a:spcBef>
              <a:buNone/>
            </a:pPr>
            <a:r>
              <a:rPr lang="en-GB" sz="2500"/>
              <a:t>Learning goals</a:t>
            </a:r>
          </a:p>
          <a:p>
            <a:pPr lvl="0" rtl="0">
              <a:lnSpc>
                <a:spcPct val="115000"/>
              </a:lnSpc>
              <a:spcBef>
                <a:spcPts val="0"/>
              </a:spcBef>
              <a:buNone/>
            </a:pPr>
            <a:r>
              <a:rPr lang="en-GB" sz="2500"/>
              <a:t>How does the course fit within the program of study?</a:t>
            </a:r>
          </a:p>
          <a:p>
            <a:pPr lvl="0" rtl="0">
              <a:lnSpc>
                <a:spcPct val="115000"/>
              </a:lnSpc>
              <a:spcBef>
                <a:spcPts val="0"/>
              </a:spcBef>
              <a:buNone/>
            </a:pPr>
            <a:r>
              <a:rPr lang="en-GB" sz="2500"/>
              <a:t>How do the course goals support the program goals?</a:t>
            </a:r>
          </a:p>
          <a:p>
            <a:pPr lvl="0" rtl="0">
              <a:lnSpc>
                <a:spcPct val="115000"/>
              </a:lnSpc>
              <a:spcBef>
                <a:spcPts val="0"/>
              </a:spcBef>
              <a:buNone/>
            </a:pPr>
            <a:r>
              <a:rPr lang="en-GB" sz="2500"/>
              <a:t>How do the course goals align with the general education goals?</a:t>
            </a:r>
          </a:p>
          <a:p>
            <a:pPr lvl="0" algn="r" rtl="0">
              <a:lnSpc>
                <a:spcPct val="115000"/>
              </a:lnSpc>
              <a:spcBef>
                <a:spcPts val="0"/>
              </a:spcBef>
              <a:buClr>
                <a:srgbClr val="000000"/>
              </a:buClr>
              <a:buSzPct val="91666"/>
              <a:buFont typeface="Arial"/>
              <a:buNone/>
            </a:pPr>
            <a:r>
              <a:rPr lang="en-GB" sz="1200">
                <a:solidFill>
                  <a:srgbClr val="000000"/>
                </a:solidFill>
                <a:latin typeface="Ubuntu"/>
                <a:ea typeface="Ubuntu"/>
                <a:cs typeface="Ubuntu"/>
                <a:sym typeface="Ubuntu"/>
              </a:rPr>
              <a:t>(adapted from U. Delaware)</a:t>
            </a:r>
          </a:p>
          <a:p>
            <a:pPr lvl="0" algn="r" rtl="0">
              <a:lnSpc>
                <a:spcPct val="115000"/>
              </a:lnSpc>
              <a:spcBef>
                <a:spcPts val="0"/>
              </a:spcBef>
              <a:buNone/>
            </a:pPr>
            <a:endParaRPr sz="1000"/>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latin typeface="Ubuntu"/>
                <a:ea typeface="Ubuntu"/>
                <a:cs typeface="Ubuntu"/>
                <a:sym typeface="Ubuntu"/>
              </a:rPr>
              <a:t>Syllabus Examples</a:t>
            </a:r>
          </a:p>
        </p:txBody>
      </p:sp>
      <p:sp>
        <p:nvSpPr>
          <p:cNvPr id="137" name="Shape 13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GB" u="sng">
                <a:solidFill>
                  <a:schemeClr val="hlink"/>
                </a:solidFill>
                <a:hlinkClick r:id="rId3"/>
              </a:rPr>
              <a:t>Online syllabus From Danielle Devoss</a:t>
            </a:r>
          </a:p>
          <a:p>
            <a:pPr lvl="0" rtl="0">
              <a:spcBef>
                <a:spcPts val="0"/>
              </a:spcBef>
              <a:buNone/>
            </a:pPr>
            <a:endParaRPr/>
          </a:p>
          <a:p>
            <a:pPr lvl="0" rtl="0">
              <a:spcBef>
                <a:spcPts val="0"/>
              </a:spcBef>
              <a:buNone/>
            </a:pPr>
            <a:r>
              <a:rPr lang="en-GB" u="sng">
                <a:solidFill>
                  <a:schemeClr val="hlink"/>
                </a:solidFill>
                <a:hlinkClick r:id="rId4"/>
              </a:rPr>
              <a:t>Syllabus design notes and examples from BYU</a:t>
            </a: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latin typeface="Ubuntu"/>
                <a:ea typeface="Ubuntu"/>
                <a:cs typeface="Ubuntu"/>
                <a:sym typeface="Ubuntu"/>
              </a:rPr>
              <a:t>Readings Note Example</a:t>
            </a:r>
          </a:p>
        </p:txBody>
      </p:sp>
      <p:sp>
        <p:nvSpPr>
          <p:cNvPr id="143" name="Shape 14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rgbClr val="000000"/>
              </a:buClr>
              <a:buSzPct val="78571"/>
              <a:buFont typeface="Arial"/>
              <a:buNone/>
            </a:pPr>
            <a:r>
              <a:rPr lang="en-GB" sz="1400"/>
              <a:t>Guide to the Readings</a:t>
            </a:r>
          </a:p>
          <a:p>
            <a:pPr lvl="0" rtl="0">
              <a:spcBef>
                <a:spcPts val="0"/>
              </a:spcBef>
              <a:buClr>
                <a:srgbClr val="000000"/>
              </a:buClr>
              <a:buSzPct val="78571"/>
              <a:buFont typeface="Arial"/>
              <a:buNone/>
            </a:pPr>
            <a:r>
              <a:rPr lang="en-GB" sz="1400"/>
              <a:t>Course:  Eastern European History: 1918 to Present</a:t>
            </a:r>
          </a:p>
          <a:p>
            <a:pPr lvl="0" rtl="0">
              <a:spcBef>
                <a:spcPts val="0"/>
              </a:spcBef>
              <a:buClr>
                <a:srgbClr val="000000"/>
              </a:buClr>
              <a:buSzPct val="78571"/>
              <a:buFont typeface="Arial"/>
              <a:buNone/>
            </a:pPr>
            <a:r>
              <a:rPr lang="en-GB" sz="1400"/>
              <a:t>I want to take a moment to clarify how I hope you will approach the readings.  First, don't take the readings as gospel.  Just because something is printed does not make it Absolute Truth.  Be critical of what you are reading, drawing upon your own experiences and other knowledge.  I have chosen many readings precisely because they are provocative.  If you find yourself strongly disagreeing with a particular reading, that's fine; indeed, I encourage strong disagreement. However, if you disagree, you must clarify in your mind the reasons and evidence upon which you are basing your disagreement.</a:t>
            </a:r>
          </a:p>
          <a:p>
            <a:pPr lvl="0" rtl="0">
              <a:spcBef>
                <a:spcPts val="0"/>
              </a:spcBef>
              <a:buClr>
                <a:srgbClr val="000000"/>
              </a:buClr>
              <a:buSzPct val="78571"/>
              <a:buFont typeface="Arial"/>
              <a:buNone/>
            </a:pPr>
            <a:r>
              <a:rPr lang="en-GB" sz="1400"/>
              <a:t> </a:t>
            </a:r>
          </a:p>
          <a:p>
            <a:pPr lvl="0" rtl="0">
              <a:spcBef>
                <a:spcPts val="0"/>
              </a:spcBef>
              <a:buClr>
                <a:srgbClr val="000000"/>
              </a:buClr>
              <a:buSzPct val="78571"/>
              <a:buFont typeface="Arial"/>
              <a:buNone/>
            </a:pPr>
            <a:r>
              <a:rPr lang="en-GB" sz="1400"/>
              <a:t>At the same time, keep an open mind.  Listen to what the readings have to say.  Think about what experiences you may have had and reading you have done that may corroborate the course readings.  Give yourself time to reflect on the information offered in the readings.  These are not readings to be run through rapidly.  Take your time with them; allow yourself to enter into a kind of conversation with them.</a:t>
            </a:r>
          </a:p>
          <a:p>
            <a:pPr lvl="0" algn="r" rtl="0">
              <a:spcBef>
                <a:spcPts val="0"/>
              </a:spcBef>
              <a:buClr>
                <a:srgbClr val="000000"/>
              </a:buClr>
              <a:buSzPct val="100000"/>
              <a:buFont typeface="Arial"/>
              <a:buNone/>
            </a:pPr>
            <a:r>
              <a:rPr lang="en-GB" sz="1100">
                <a:solidFill>
                  <a:srgbClr val="000000"/>
                </a:solidFill>
                <a:latin typeface="Ubuntu"/>
                <a:ea typeface="Ubuntu"/>
                <a:cs typeface="Ubuntu"/>
                <a:sym typeface="Ubuntu"/>
              </a:rPr>
              <a:t>(adapted from U. Delaware)</a:t>
            </a:r>
          </a:p>
          <a:p>
            <a:pPr lvl="0">
              <a:spcBef>
                <a:spcPts val="0"/>
              </a:spcBef>
              <a:buNone/>
            </a:pPr>
            <a:endParaRPr sz="1400"/>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solidFill>
                  <a:srgbClr val="FFFFFF"/>
                </a:solidFill>
                <a:latin typeface="Ubuntu"/>
                <a:ea typeface="Ubuntu"/>
                <a:cs typeface="Ubuntu"/>
                <a:sym typeface="Ubuntu"/>
              </a:rPr>
              <a:t>Definition</a:t>
            </a:r>
          </a:p>
        </p:txBody>
      </p:sp>
      <p:sp>
        <p:nvSpPr>
          <p:cNvPr id="44" name="Shape 4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pPr>
            <a:r>
              <a:rPr lang="en-GB"/>
              <a:t>Plan (how you conceive the course)</a:t>
            </a:r>
          </a:p>
          <a:p>
            <a:pPr lvl="0" rtl="0">
              <a:spcBef>
                <a:spcPts val="0"/>
              </a:spcBef>
              <a:buNone/>
            </a:pPr>
            <a:endParaRPr/>
          </a:p>
          <a:p>
            <a:pPr marL="457200" lvl="0" indent="-228600" rtl="0">
              <a:spcBef>
                <a:spcPts val="0"/>
              </a:spcBef>
            </a:pPr>
            <a:r>
              <a:rPr lang="en-GB"/>
              <a:t>Guide (how you map the course)</a:t>
            </a:r>
          </a:p>
          <a:p>
            <a:pPr lvl="0" rtl="0">
              <a:spcBef>
                <a:spcPts val="0"/>
              </a:spcBef>
              <a:buNone/>
            </a:pPr>
            <a:endParaRPr/>
          </a:p>
          <a:p>
            <a:pPr marL="457200" lvl="0" indent="-228600">
              <a:spcBef>
                <a:spcPts val="0"/>
              </a:spcBef>
            </a:pPr>
            <a:r>
              <a:rPr lang="en-GB"/>
              <a:t>Contract (what you promise and expect)</a:t>
            </a: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latin typeface="Ubuntu"/>
                <a:ea typeface="Ubuntu"/>
                <a:cs typeface="Ubuntu"/>
                <a:sym typeface="Ubuntu"/>
              </a:rPr>
              <a:t>Academic Integrity Example</a:t>
            </a:r>
          </a:p>
        </p:txBody>
      </p:sp>
      <p:sp>
        <p:nvSpPr>
          <p:cNvPr id="149" name="Shape 149"/>
          <p:cNvSpPr txBox="1">
            <a:spLocks noGrp="1"/>
          </p:cNvSpPr>
          <p:nvPr>
            <p:ph type="body" idx="1"/>
          </p:nvPr>
        </p:nvSpPr>
        <p:spPr>
          <a:xfrm>
            <a:off x="457200" y="1063375"/>
            <a:ext cx="8229600" cy="3725699"/>
          </a:xfrm>
          <a:prstGeom prst="rect">
            <a:avLst/>
          </a:prstGeom>
        </p:spPr>
        <p:txBody>
          <a:bodyPr lIns="91425" tIns="91425" rIns="91425" bIns="91425" anchor="t" anchorCtr="0">
            <a:noAutofit/>
          </a:bodyPr>
          <a:lstStyle/>
          <a:p>
            <a:pPr lvl="0" rtl="0">
              <a:spcBef>
                <a:spcPts val="0"/>
              </a:spcBef>
              <a:buNone/>
            </a:pPr>
            <a:r>
              <a:rPr lang="en-GB" sz="1200"/>
              <a:t>Here are some practices that are acceptable:</a:t>
            </a:r>
          </a:p>
          <a:p>
            <a:pPr marL="457200" lvl="0" indent="-304800" rtl="0">
              <a:spcBef>
                <a:spcPts val="0"/>
              </a:spcBef>
              <a:buSzPct val="100000"/>
            </a:pPr>
            <a:r>
              <a:rPr lang="en-GB" sz="1200"/>
              <a:t>Getting procedural advice from B&amp;E lab consultants.</a:t>
            </a:r>
          </a:p>
          <a:p>
            <a:pPr marL="457200" lvl="0" indent="-304800" rtl="0">
              <a:spcBef>
                <a:spcPts val="0"/>
              </a:spcBef>
              <a:buSzPct val="100000"/>
            </a:pPr>
            <a:r>
              <a:rPr lang="en-GB" sz="1200"/>
              <a:t>Discussing ideas about assignments with fellow students.</a:t>
            </a:r>
          </a:p>
          <a:p>
            <a:pPr marL="457200" lvl="0" indent="-304800" rtl="0">
              <a:spcBef>
                <a:spcPts val="0"/>
              </a:spcBef>
              <a:buSzPct val="100000"/>
            </a:pPr>
            <a:r>
              <a:rPr lang="en-GB" sz="1200"/>
              <a:t>Showing a classmate how to do a computer procedure (or getting help with a procedure in this way).</a:t>
            </a:r>
          </a:p>
          <a:p>
            <a:pPr marL="457200" lvl="0" indent="-304800" rtl="0">
              <a:spcBef>
                <a:spcPts val="0"/>
              </a:spcBef>
              <a:buSzPct val="100000"/>
            </a:pPr>
            <a:r>
              <a:rPr lang="en-GB" sz="1200"/>
              <a:t>Getting help from your instructor.</a:t>
            </a:r>
          </a:p>
          <a:p>
            <a:pPr lvl="0" rtl="0">
              <a:spcBef>
                <a:spcPts val="0"/>
              </a:spcBef>
              <a:buNone/>
            </a:pPr>
            <a:r>
              <a:rPr lang="en-GB" sz="1200"/>
              <a:t>Here are some practices that are not acceptable:</a:t>
            </a:r>
          </a:p>
          <a:p>
            <a:pPr marL="457200" lvl="0" indent="-304800" rtl="0">
              <a:spcBef>
                <a:spcPts val="0"/>
              </a:spcBef>
              <a:buSzPct val="100000"/>
            </a:pPr>
            <a:r>
              <a:rPr lang="en-GB" sz="1200"/>
              <a:t>Copying (by whatever means) another student's work or duplicating another student's problem solving steps. This means it is not acceptable to do an assignment by having another student dictate the assignment's keystrokes to you, or to let another student do things for you.</a:t>
            </a:r>
          </a:p>
          <a:p>
            <a:pPr marL="457200" lvl="0" indent="-304800" rtl="0">
              <a:spcBef>
                <a:spcPts val="0"/>
              </a:spcBef>
              <a:buSzPct val="100000"/>
            </a:pPr>
            <a:r>
              <a:rPr lang="en-GB" sz="1200"/>
              <a:t>Submitting another student's work, in whole or in part, as your own on an assignment or examination.</a:t>
            </a:r>
          </a:p>
          <a:p>
            <a:pPr marL="457200" lvl="0" indent="-304800" rtl="0">
              <a:spcBef>
                <a:spcPts val="0"/>
              </a:spcBef>
              <a:buSzPct val="100000"/>
            </a:pPr>
            <a:r>
              <a:rPr lang="en-GB" sz="1200"/>
              <a:t>Copying (electronically or by hand) someone else's computer file, modifying it, and handing it in as your own work.</a:t>
            </a:r>
          </a:p>
          <a:p>
            <a:pPr marL="457200" lvl="0" indent="-304800" rtl="0">
              <a:spcBef>
                <a:spcPts val="0"/>
              </a:spcBef>
              <a:buSzPct val="100000"/>
            </a:pPr>
            <a:r>
              <a:rPr lang="en-GB" sz="1200"/>
              <a:t>Having someone load his/her assignment into the computer, then modifying it and handing it in as your own work.</a:t>
            </a:r>
          </a:p>
          <a:p>
            <a:pPr marL="457200" lvl="0" indent="-304800" rtl="0">
              <a:spcBef>
                <a:spcPts val="0"/>
              </a:spcBef>
              <a:buSzPct val="100000"/>
            </a:pPr>
            <a:r>
              <a:rPr lang="en-GB" sz="1200"/>
              <a:t>Working with other students in unauthorized ways, in order to complete assignments; e.g., working in a team of 3, when teams of 2 are specified.</a:t>
            </a:r>
          </a:p>
          <a:p>
            <a:pPr marL="457200" lvl="0" indent="-304800" rtl="0">
              <a:spcBef>
                <a:spcPts val="0"/>
              </a:spcBef>
              <a:buSzPct val="100000"/>
            </a:pPr>
            <a:r>
              <a:rPr lang="en-GB" sz="1200"/>
              <a:t>Allowing another person to copy all or part of your work, to hand in as their own. Thus, you should not provide a paper or electronic copy of your work to a classmate to use as a "reference" in doing their work. And you should not post your work to a web site or to an electronic bulletin board, or similar medium, for reference by others.</a:t>
            </a:r>
          </a:p>
          <a:p>
            <a:pPr lvl="0" algn="r" rtl="0">
              <a:spcBef>
                <a:spcPts val="0"/>
              </a:spcBef>
              <a:buNone/>
            </a:pPr>
            <a:r>
              <a:rPr lang="en-GB" sz="1100">
                <a:solidFill>
                  <a:srgbClr val="000000"/>
                </a:solidFill>
                <a:latin typeface="Ubuntu"/>
                <a:ea typeface="Ubuntu"/>
                <a:cs typeface="Ubuntu"/>
                <a:sym typeface="Ubuntu"/>
              </a:rPr>
              <a:t>(adapted from U. Delaware)</a:t>
            </a:r>
          </a:p>
          <a:p>
            <a:pPr lvl="0">
              <a:spcBef>
                <a:spcPts val="0"/>
              </a:spcBef>
              <a:buNone/>
            </a:pPr>
            <a:endParaRPr sz="1200"/>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sz="4000">
                <a:solidFill>
                  <a:srgbClr val="000000"/>
                </a:solidFill>
                <a:latin typeface="Ubuntu"/>
                <a:ea typeface="Ubuntu"/>
                <a:cs typeface="Ubuntu"/>
                <a:sym typeface="Ubuntu"/>
              </a:rPr>
              <a:t>Assignment Design</a:t>
            </a:r>
          </a:p>
        </p:txBody>
      </p:sp>
      <p:sp>
        <p:nvSpPr>
          <p:cNvPr id="155" name="Shape 15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GB"/>
              <a:t>I. Initial questions</a:t>
            </a:r>
          </a:p>
          <a:p>
            <a:pPr lvl="0" rtl="0">
              <a:spcBef>
                <a:spcPts val="0"/>
              </a:spcBef>
              <a:buNone/>
            </a:pPr>
            <a:r>
              <a:rPr lang="en-GB"/>
              <a:t>II. Learning Outcomes</a:t>
            </a:r>
          </a:p>
          <a:p>
            <a:pPr lvl="0" rtl="0">
              <a:spcBef>
                <a:spcPts val="0"/>
              </a:spcBef>
              <a:buNone/>
            </a:pPr>
            <a:r>
              <a:rPr lang="en-GB"/>
              <a:t>III. Getting Specific</a:t>
            </a:r>
          </a:p>
          <a:p>
            <a:pPr lvl="0" rtl="0">
              <a:spcBef>
                <a:spcPts val="0"/>
              </a:spcBef>
              <a:buNone/>
            </a:pPr>
            <a:r>
              <a:rPr lang="en-GB"/>
              <a:t>IV. From Assignment to Assignment Sheet</a:t>
            </a:r>
          </a:p>
          <a:p>
            <a:pPr lvl="0">
              <a:spcBef>
                <a:spcPts val="0"/>
              </a:spcBef>
              <a:buNone/>
            </a:pPr>
            <a:endParaRP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solidFill>
                  <a:srgbClr val="000000"/>
                </a:solidFill>
                <a:latin typeface="Ubuntu"/>
                <a:ea typeface="Ubuntu"/>
                <a:cs typeface="Ubuntu"/>
                <a:sym typeface="Ubuntu"/>
              </a:rPr>
              <a:t>Initial Questions</a:t>
            </a:r>
          </a:p>
        </p:txBody>
      </p:sp>
      <p:sp>
        <p:nvSpPr>
          <p:cNvPr id="161" name="Shape 16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GB" sz="2500"/>
              <a:t>What is the assignment?</a:t>
            </a:r>
          </a:p>
          <a:p>
            <a:pPr lvl="0" rtl="0">
              <a:spcBef>
                <a:spcPts val="0"/>
              </a:spcBef>
              <a:buClr>
                <a:srgbClr val="000000"/>
              </a:buClr>
              <a:buSzPct val="44000"/>
              <a:buFont typeface="Arial"/>
              <a:buNone/>
            </a:pPr>
            <a:r>
              <a:rPr lang="en-GB" sz="2500"/>
              <a:t>What are my goals for a particular assignment?</a:t>
            </a:r>
          </a:p>
          <a:p>
            <a:pPr lvl="0" rtl="0">
              <a:spcBef>
                <a:spcPts val="0"/>
              </a:spcBef>
              <a:buNone/>
            </a:pPr>
            <a:r>
              <a:rPr lang="en-GB" sz="2500"/>
              <a:t>Where does this assignment fit within my course, field?</a:t>
            </a:r>
          </a:p>
          <a:p>
            <a:pPr lvl="0" rtl="0">
              <a:spcBef>
                <a:spcPts val="0"/>
              </a:spcBef>
              <a:buNone/>
            </a:pPr>
            <a:r>
              <a:rPr lang="en-GB" sz="2500"/>
              <a:t>What new skills and concepts does this assignment involve?</a:t>
            </a:r>
          </a:p>
          <a:p>
            <a:pPr lvl="0" rtl="0">
              <a:spcBef>
                <a:spcPts val="0"/>
              </a:spcBef>
              <a:buNone/>
            </a:pPr>
            <a:r>
              <a:rPr lang="en-GB" sz="2500"/>
              <a:t>What prior skills and concepts are involved?</a:t>
            </a:r>
          </a:p>
          <a:p>
            <a:pPr lvl="0" rtl="0">
              <a:spcBef>
                <a:spcPts val="0"/>
              </a:spcBef>
              <a:buNone/>
            </a:pPr>
            <a:r>
              <a:rPr lang="en-GB" sz="2500"/>
              <a:t>How do I best communicate what I want for this assignment?</a:t>
            </a:r>
          </a:p>
          <a:p>
            <a:pPr lvl="0">
              <a:spcBef>
                <a:spcPts val="0"/>
              </a:spcBef>
              <a:buNone/>
            </a:pPr>
            <a:endParaRPr sz="2500"/>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solidFill>
                  <a:srgbClr val="000000"/>
                </a:solidFill>
                <a:latin typeface="Ubuntu"/>
                <a:ea typeface="Ubuntu"/>
                <a:cs typeface="Ubuntu"/>
                <a:sym typeface="Ubuntu"/>
              </a:rPr>
              <a:t>Learning Outcomes</a:t>
            </a:r>
          </a:p>
        </p:txBody>
      </p:sp>
      <p:sp>
        <p:nvSpPr>
          <p:cNvPr id="167" name="Shape 16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GB"/>
              <a:t>What learning goals does this assignment promote?</a:t>
            </a:r>
          </a:p>
          <a:p>
            <a:pPr lvl="0" rtl="0">
              <a:spcBef>
                <a:spcPts val="0"/>
              </a:spcBef>
              <a:buNone/>
            </a:pPr>
            <a:endParaRPr/>
          </a:p>
          <a:p>
            <a:pPr lvl="0" rtl="0">
              <a:spcBef>
                <a:spcPts val="0"/>
              </a:spcBef>
              <a:buNone/>
            </a:pPr>
            <a:r>
              <a:rPr lang="en-GB"/>
              <a:t>How will these goals be assessed?</a:t>
            </a:r>
          </a:p>
          <a:p>
            <a:pPr lvl="0" rtl="0">
              <a:spcBef>
                <a:spcPts val="0"/>
              </a:spcBef>
              <a:buNone/>
            </a:pPr>
            <a:endParaRPr/>
          </a:p>
          <a:p>
            <a:pPr lvl="0" rtl="0">
              <a:spcBef>
                <a:spcPts val="0"/>
              </a:spcBef>
              <a:buClr>
                <a:srgbClr val="000000"/>
              </a:buClr>
              <a:buSzPct val="36666"/>
              <a:buFont typeface="Arial"/>
              <a:buNone/>
            </a:pPr>
            <a:r>
              <a:rPr lang="en-GB"/>
              <a:t>How will these goals and assessment measures be communicated?</a:t>
            </a:r>
          </a:p>
          <a:p>
            <a:pPr lvl="0">
              <a:spcBef>
                <a:spcPts val="0"/>
              </a:spcBef>
              <a:buNone/>
            </a:pPr>
            <a:endParaRPr/>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solidFill>
                  <a:srgbClr val="000000"/>
                </a:solidFill>
                <a:latin typeface="Ubuntu"/>
                <a:ea typeface="Ubuntu"/>
                <a:cs typeface="Ubuntu"/>
                <a:sym typeface="Ubuntu"/>
              </a:rPr>
              <a:t>Getting Specific</a:t>
            </a:r>
          </a:p>
        </p:txBody>
      </p:sp>
      <p:sp>
        <p:nvSpPr>
          <p:cNvPr id="173" name="Shape 17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GB" sz="2500"/>
              <a:t>What is the audience and purpose of the assignment?</a:t>
            </a:r>
          </a:p>
          <a:p>
            <a:pPr lvl="0" rtl="0">
              <a:spcBef>
                <a:spcPts val="0"/>
              </a:spcBef>
              <a:buNone/>
            </a:pPr>
            <a:r>
              <a:rPr lang="en-GB" sz="2500"/>
              <a:t>What is the disciplinary character of the assignment?</a:t>
            </a:r>
          </a:p>
          <a:p>
            <a:pPr lvl="0" rtl="0">
              <a:spcBef>
                <a:spcPts val="0"/>
              </a:spcBef>
              <a:buClr>
                <a:srgbClr val="000000"/>
              </a:buClr>
              <a:buSzPct val="44000"/>
              <a:buFont typeface="Arial"/>
              <a:buNone/>
            </a:pPr>
            <a:r>
              <a:rPr lang="en-GB" sz="2500"/>
              <a:t>What are the specific tasks of the assignment?</a:t>
            </a:r>
          </a:p>
          <a:p>
            <a:pPr lvl="0" rtl="0">
              <a:spcBef>
                <a:spcPts val="0"/>
              </a:spcBef>
              <a:buNone/>
            </a:pPr>
            <a:r>
              <a:rPr lang="en-GB" sz="2500"/>
              <a:t>What are the stages of the assignment?</a:t>
            </a:r>
          </a:p>
          <a:p>
            <a:pPr lvl="0" rtl="0">
              <a:spcBef>
                <a:spcPts val="0"/>
              </a:spcBef>
              <a:buNone/>
            </a:pPr>
            <a:r>
              <a:rPr lang="en-GB" sz="2500"/>
              <a:t>What are the necessary and available resources for the assignment?</a:t>
            </a:r>
          </a:p>
          <a:p>
            <a:pPr lvl="0" rtl="0">
              <a:spcBef>
                <a:spcPts val="0"/>
              </a:spcBef>
              <a:buNone/>
            </a:pPr>
            <a:r>
              <a:rPr lang="en-GB" sz="2500"/>
              <a:t>What kinds of framing and support are required for this assignment?</a:t>
            </a:r>
          </a:p>
          <a:p>
            <a:pPr lvl="0">
              <a:spcBef>
                <a:spcPts val="0"/>
              </a:spcBef>
              <a:buNone/>
            </a:pPr>
            <a:endParaRPr sz="2500"/>
          </a:p>
        </p:txBody>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sz="3400">
                <a:solidFill>
                  <a:srgbClr val="000000"/>
                </a:solidFill>
                <a:latin typeface="Ubuntu"/>
                <a:ea typeface="Ubuntu"/>
                <a:cs typeface="Ubuntu"/>
                <a:sym typeface="Ubuntu"/>
              </a:rPr>
              <a:t>From Assignment to Assignment Sheet</a:t>
            </a:r>
          </a:p>
        </p:txBody>
      </p:sp>
      <p:sp>
        <p:nvSpPr>
          <p:cNvPr id="179" name="Shape 17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GB"/>
              <a:t>What do students need to know, and when?</a:t>
            </a:r>
          </a:p>
          <a:p>
            <a:pPr lvl="0" rtl="0">
              <a:spcBef>
                <a:spcPts val="0"/>
              </a:spcBef>
              <a:buClr>
                <a:srgbClr val="000000"/>
              </a:buClr>
              <a:buSzPct val="36666"/>
              <a:buFont typeface="Arial"/>
              <a:buNone/>
            </a:pPr>
            <a:r>
              <a:rPr lang="en-GB"/>
              <a:t>How much information is too much?</a:t>
            </a:r>
          </a:p>
          <a:p>
            <a:pPr lvl="0" rtl="0">
              <a:spcBef>
                <a:spcPts val="0"/>
              </a:spcBef>
              <a:buClr>
                <a:srgbClr val="000000"/>
              </a:buClr>
              <a:buSzPct val="36666"/>
              <a:buFont typeface="Arial"/>
              <a:buNone/>
            </a:pPr>
            <a:r>
              <a:rPr lang="en-GB"/>
              <a:t>What necessary and useful information must the assignment sheet include?</a:t>
            </a:r>
          </a:p>
          <a:p>
            <a:pPr lvl="0" rtl="0">
              <a:spcBef>
                <a:spcPts val="0"/>
              </a:spcBef>
              <a:buClr>
                <a:srgbClr val="000000"/>
              </a:buClr>
              <a:buSzPct val="36666"/>
              <a:buFont typeface="Arial"/>
              <a:buNone/>
            </a:pPr>
            <a:r>
              <a:rPr lang="en-GB"/>
              <a:t>What caveats, models, milestones, formalities and rubrics do you include?</a:t>
            </a:r>
          </a:p>
          <a:p>
            <a:pPr lvl="0">
              <a:spcBef>
                <a:spcPts val="0"/>
              </a:spcBef>
              <a:buNone/>
            </a:pPr>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latin typeface="Ubuntu"/>
                <a:ea typeface="Ubuntu"/>
                <a:cs typeface="Ubuntu"/>
                <a:sym typeface="Ubuntu"/>
              </a:rPr>
              <a:t>Plan - Syllabus as Building Block</a:t>
            </a:r>
          </a:p>
        </p:txBody>
      </p:sp>
      <p:sp>
        <p:nvSpPr>
          <p:cNvPr id="50" name="Shape 5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pPr>
            <a:r>
              <a:rPr lang="en-GB"/>
              <a:t>Learning Goals</a:t>
            </a:r>
          </a:p>
          <a:p>
            <a:pPr lvl="0" rtl="0">
              <a:spcBef>
                <a:spcPts val="0"/>
              </a:spcBef>
              <a:buNone/>
            </a:pPr>
            <a:endParaRPr/>
          </a:p>
          <a:p>
            <a:pPr marL="457200" lvl="0" indent="-228600" rtl="0">
              <a:spcBef>
                <a:spcPts val="0"/>
              </a:spcBef>
            </a:pPr>
            <a:r>
              <a:rPr lang="en-GB"/>
              <a:t>Modes of Instruction</a:t>
            </a:r>
          </a:p>
          <a:p>
            <a:pPr lvl="0" rtl="0">
              <a:spcBef>
                <a:spcPts val="0"/>
              </a:spcBef>
              <a:buNone/>
            </a:pPr>
            <a:endParaRPr/>
          </a:p>
          <a:p>
            <a:pPr marL="457200" lvl="0" indent="-228600">
              <a:spcBef>
                <a:spcPts val="0"/>
              </a:spcBef>
            </a:pPr>
            <a:r>
              <a:rPr lang="en-GB"/>
              <a:t>Means of Assessment</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latin typeface="Ubuntu"/>
                <a:ea typeface="Ubuntu"/>
                <a:cs typeface="Ubuntu"/>
                <a:sym typeface="Ubuntu"/>
              </a:rPr>
              <a:t>Guide - Syllabus as Blueprint</a:t>
            </a:r>
          </a:p>
        </p:txBody>
      </p:sp>
      <p:sp>
        <p:nvSpPr>
          <p:cNvPr id="56" name="Shape 5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GB">
                <a:latin typeface="Ubuntu"/>
                <a:ea typeface="Ubuntu"/>
                <a:cs typeface="Ubuntu"/>
                <a:sym typeface="Ubuntu"/>
              </a:rPr>
              <a:t>The syllabus as…</a:t>
            </a:r>
          </a:p>
          <a:p>
            <a:pPr marL="457200" lvl="0" indent="-228600" rtl="0">
              <a:spcBef>
                <a:spcPts val="0"/>
              </a:spcBef>
              <a:buFont typeface="Ubuntu"/>
            </a:pPr>
            <a:r>
              <a:rPr lang="en-GB">
                <a:latin typeface="Ubuntu"/>
                <a:ea typeface="Ubuntu"/>
                <a:cs typeface="Ubuntu"/>
                <a:sym typeface="Ubuntu"/>
              </a:rPr>
              <a:t>Orienting document</a:t>
            </a:r>
          </a:p>
          <a:p>
            <a:pPr lvl="0" rtl="0">
              <a:spcBef>
                <a:spcPts val="0"/>
              </a:spcBef>
              <a:buNone/>
            </a:pPr>
            <a:endParaRPr>
              <a:latin typeface="Ubuntu"/>
              <a:ea typeface="Ubuntu"/>
              <a:cs typeface="Ubuntu"/>
              <a:sym typeface="Ubuntu"/>
            </a:endParaRPr>
          </a:p>
          <a:p>
            <a:pPr marL="457200" lvl="0" indent="-228600" rtl="0">
              <a:spcBef>
                <a:spcPts val="0"/>
              </a:spcBef>
              <a:buFont typeface="Ubuntu"/>
            </a:pPr>
            <a:r>
              <a:rPr lang="en-GB">
                <a:latin typeface="Ubuntu"/>
                <a:ea typeface="Ubuntu"/>
                <a:cs typeface="Ubuntu"/>
                <a:sym typeface="Ubuntu"/>
              </a:rPr>
              <a:t>Nuts and bolts handbook</a:t>
            </a:r>
          </a:p>
          <a:p>
            <a:pPr lvl="0" rtl="0">
              <a:spcBef>
                <a:spcPts val="0"/>
              </a:spcBef>
              <a:buNone/>
            </a:pPr>
            <a:endParaRPr>
              <a:latin typeface="Ubuntu"/>
              <a:ea typeface="Ubuntu"/>
              <a:cs typeface="Ubuntu"/>
              <a:sym typeface="Ubuntu"/>
            </a:endParaRPr>
          </a:p>
          <a:p>
            <a:pPr marL="457200" lvl="0" indent="-228600">
              <a:spcBef>
                <a:spcPts val="0"/>
              </a:spcBef>
              <a:buFont typeface="Ubuntu"/>
            </a:pPr>
            <a:r>
              <a:rPr lang="en-GB">
                <a:latin typeface="Ubuntu"/>
                <a:ea typeface="Ubuntu"/>
                <a:cs typeface="Ubuntu"/>
                <a:sym typeface="Ubuntu"/>
              </a:rPr>
              <a:t>Rhetorical stance</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GB">
                <a:latin typeface="Ubuntu"/>
                <a:ea typeface="Ubuntu"/>
                <a:cs typeface="Ubuntu"/>
                <a:sym typeface="Ubuntu"/>
              </a:rPr>
              <a:t>Contract - Syllabus as Handshake</a:t>
            </a:r>
          </a:p>
        </p:txBody>
      </p:sp>
      <p:sp>
        <p:nvSpPr>
          <p:cNvPr id="62" name="Shape 6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pPr>
            <a:r>
              <a:rPr lang="en-GB"/>
              <a:t>Expectations</a:t>
            </a:r>
          </a:p>
          <a:p>
            <a:pPr lvl="0" rtl="0">
              <a:spcBef>
                <a:spcPts val="0"/>
              </a:spcBef>
              <a:buNone/>
            </a:pPr>
            <a:endParaRPr/>
          </a:p>
          <a:p>
            <a:pPr marL="457200" lvl="0" indent="-228600" rtl="0">
              <a:spcBef>
                <a:spcPts val="0"/>
              </a:spcBef>
            </a:pPr>
            <a:r>
              <a:rPr lang="en-GB"/>
              <a:t>Caveats</a:t>
            </a:r>
          </a:p>
          <a:p>
            <a:pPr lvl="0" rtl="0">
              <a:spcBef>
                <a:spcPts val="0"/>
              </a:spcBef>
              <a:buNone/>
            </a:pPr>
            <a:endParaRPr/>
          </a:p>
          <a:p>
            <a:pPr marL="457200" lvl="0" indent="-228600">
              <a:spcBef>
                <a:spcPts val="0"/>
              </a:spcBef>
            </a:pPr>
            <a:r>
              <a:rPr lang="en-GB"/>
              <a:t>Mutual accountability</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GB"/>
              <a:t>Learning Goals</a:t>
            </a:r>
          </a:p>
        </p:txBody>
      </p:sp>
      <p:sp>
        <p:nvSpPr>
          <p:cNvPr id="68" name="Shape 6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228600" rtl="0">
              <a:spcBef>
                <a:spcPts val="0"/>
              </a:spcBef>
            </a:pPr>
            <a:r>
              <a:rPr lang="en-GB"/>
              <a:t>Measurable, Manageable, Meaningful</a:t>
            </a:r>
          </a:p>
          <a:p>
            <a:pPr lvl="0" rtl="0">
              <a:spcBef>
                <a:spcPts val="0"/>
              </a:spcBef>
              <a:buNone/>
            </a:pPr>
            <a:endParaRPr/>
          </a:p>
          <a:p>
            <a:pPr marL="457200" lvl="0" indent="-228600" rtl="0">
              <a:spcBef>
                <a:spcPts val="0"/>
              </a:spcBef>
            </a:pPr>
            <a:r>
              <a:rPr lang="en-GB"/>
              <a:t>Student-centered</a:t>
            </a:r>
          </a:p>
          <a:p>
            <a:pPr lvl="0" rtl="0">
              <a:spcBef>
                <a:spcPts val="0"/>
              </a:spcBef>
              <a:buNone/>
            </a:pPr>
            <a:endParaRPr/>
          </a:p>
          <a:p>
            <a:pPr marL="457200" lvl="0" indent="-228600" rtl="0">
              <a:spcBef>
                <a:spcPts val="0"/>
              </a:spcBef>
            </a:pPr>
            <a:r>
              <a:rPr lang="en-GB"/>
              <a:t>Grounded in Continuous Improvement</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GB"/>
              <a:t>Learning Goals</a:t>
            </a:r>
          </a:p>
        </p:txBody>
      </p:sp>
      <p:sp>
        <p:nvSpPr>
          <p:cNvPr id="74" name="Shape 7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GB"/>
              <a:t>Three categories:</a:t>
            </a:r>
          </a:p>
          <a:p>
            <a:pPr marL="457200" lvl="0" indent="-228600" rtl="0">
              <a:spcBef>
                <a:spcPts val="0"/>
              </a:spcBef>
            </a:pPr>
            <a:r>
              <a:rPr lang="en-GB"/>
              <a:t>Knowledge</a:t>
            </a:r>
          </a:p>
          <a:p>
            <a:pPr lvl="0" rtl="0">
              <a:spcBef>
                <a:spcPts val="0"/>
              </a:spcBef>
              <a:buNone/>
            </a:pPr>
            <a:endParaRPr/>
          </a:p>
          <a:p>
            <a:pPr marL="457200" lvl="0" indent="-228600" rtl="0">
              <a:spcBef>
                <a:spcPts val="0"/>
              </a:spcBef>
            </a:pPr>
            <a:r>
              <a:rPr lang="en-GB"/>
              <a:t>Skills</a:t>
            </a:r>
          </a:p>
          <a:p>
            <a:pPr lvl="0" rtl="0">
              <a:spcBef>
                <a:spcPts val="0"/>
              </a:spcBef>
              <a:buNone/>
            </a:pPr>
            <a:endParaRPr/>
          </a:p>
          <a:p>
            <a:pPr marL="457200" lvl="0" indent="-228600" rtl="0">
              <a:spcBef>
                <a:spcPts val="0"/>
              </a:spcBef>
            </a:pPr>
            <a:r>
              <a:rPr lang="en-GB"/>
              <a:t>Abilities/Attributes</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GB"/>
              <a:t>Writing Learning Goals</a:t>
            </a:r>
          </a:p>
        </p:txBody>
      </p:sp>
      <p:sp>
        <p:nvSpPr>
          <p:cNvPr id="80" name="Shape 8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42900" rtl="0">
              <a:spcBef>
                <a:spcPts val="0"/>
              </a:spcBef>
              <a:buSzPct val="100000"/>
            </a:pPr>
            <a:r>
              <a:rPr lang="en-GB" sz="1800" b="1"/>
              <a:t>Initial draft:</a:t>
            </a:r>
            <a:r>
              <a:rPr lang="en-GB" sz="1800"/>
              <a:t> Students will be familiar with the major theories of conflict resolution.</a:t>
            </a:r>
          </a:p>
          <a:p>
            <a:pPr marL="457200" lvl="0" indent="-342900" rtl="0">
              <a:spcBef>
                <a:spcPts val="0"/>
              </a:spcBef>
              <a:buSzPct val="100000"/>
            </a:pPr>
            <a:r>
              <a:rPr lang="en-GB" sz="1800" b="1"/>
              <a:t>Revision:</a:t>
            </a:r>
            <a:r>
              <a:rPr lang="en-GB" sz="1800"/>
              <a:t> Students will be familiar with withdrawal, smoothing, forcing, compromising, and problem solving.</a:t>
            </a:r>
          </a:p>
          <a:p>
            <a:pPr marL="457200" lvl="0" indent="-342900" rtl="0">
              <a:spcBef>
                <a:spcPts val="0"/>
              </a:spcBef>
              <a:buSzPct val="100000"/>
            </a:pPr>
            <a:r>
              <a:rPr lang="en-GB" sz="1800" b="1"/>
              <a:t>Further revision:</a:t>
            </a:r>
            <a:r>
              <a:rPr lang="en-GB" sz="1800"/>
              <a:t> Students will summarize the concepts of withdrawal, smoothing, forcing, compromising, and problem solving.</a:t>
            </a:r>
          </a:p>
          <a:p>
            <a:pPr marL="457200" lvl="0" indent="-342900" rtl="0">
              <a:spcBef>
                <a:spcPts val="0"/>
              </a:spcBef>
              <a:buSzPct val="100000"/>
            </a:pPr>
            <a:r>
              <a:rPr lang="en-GB" sz="1800" b="1"/>
              <a:t>Specific:</a:t>
            </a:r>
            <a:r>
              <a:rPr lang="en-GB" sz="1800"/>
              <a:t> Students will summarize the five major approaches to conflict resolution: withdrawal, smoothing, forcing, compromising, and problem solving.</a:t>
            </a:r>
          </a:p>
          <a:p>
            <a:pPr marL="457200" lvl="0" indent="-342900" rtl="0">
              <a:spcBef>
                <a:spcPts val="0"/>
              </a:spcBef>
              <a:buSzPct val="100000"/>
            </a:pPr>
            <a:r>
              <a:rPr lang="en-GB" sz="1800" b="1"/>
              <a:t>Higher order thinking objective:</a:t>
            </a:r>
            <a:r>
              <a:rPr lang="en-GB" sz="1800"/>
              <a:t> Students will choose and defend a conflict resolution approach appropriate for a given situation.</a:t>
            </a:r>
          </a:p>
          <a:p>
            <a:pPr lvl="0" algn="r" rtl="0">
              <a:spcBef>
                <a:spcPts val="0"/>
              </a:spcBef>
              <a:buNone/>
            </a:pPr>
            <a:r>
              <a:rPr lang="en-GB" sz="1000"/>
              <a:t>Source: University of Oregon Teaching Effectiveness Program</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GB" sz="3600"/>
              <a:t>Example: Biochemistry and Molecular Biology at Wooster</a:t>
            </a:r>
          </a:p>
        </p:txBody>
      </p:sp>
      <p:sp>
        <p:nvSpPr>
          <p:cNvPr id="86" name="Shape 8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GB" sz="1800"/>
              <a:t>Upon completion of the major, we intend that a BCMB student will...</a:t>
            </a:r>
          </a:p>
          <a:p>
            <a:pPr lvl="0" rtl="0">
              <a:spcBef>
                <a:spcPts val="0"/>
              </a:spcBef>
              <a:buClr>
                <a:schemeClr val="dk1"/>
              </a:buClr>
              <a:buSzPct val="61111"/>
              <a:buFont typeface="Arial"/>
              <a:buNone/>
            </a:pPr>
            <a:r>
              <a:rPr lang="en-GB" sz="1800"/>
              <a:t>1. Possess a broad and fundamental understanding of biology and chemistry with particular focus on how molecules found in biological systems confer the properties of living organisms.</a:t>
            </a:r>
          </a:p>
          <a:p>
            <a:pPr lvl="0" rtl="0">
              <a:spcBef>
                <a:spcPts val="0"/>
              </a:spcBef>
              <a:buClr>
                <a:schemeClr val="dk1"/>
              </a:buClr>
              <a:buSzPct val="61111"/>
              <a:buFont typeface="Arial"/>
              <a:buNone/>
            </a:pPr>
            <a:r>
              <a:rPr lang="en-GB" sz="1800"/>
              <a:t>2. Be able to perform the common methods and use the tools of the field including laboratory and computational techniques.</a:t>
            </a:r>
          </a:p>
          <a:p>
            <a:pPr lvl="0" rtl="0">
              <a:spcBef>
                <a:spcPts val="0"/>
              </a:spcBef>
              <a:buClr>
                <a:schemeClr val="dk1"/>
              </a:buClr>
              <a:buSzPct val="61111"/>
              <a:buFont typeface="Arial"/>
              <a:buNone/>
            </a:pPr>
            <a:r>
              <a:rPr lang="en-GB" sz="1800"/>
              <a:t>3. Have the ability to conduct independent scientific investigation and scientific inquiry.</a:t>
            </a:r>
          </a:p>
          <a:p>
            <a:pPr lvl="0" rtl="0">
              <a:spcBef>
                <a:spcPts val="0"/>
              </a:spcBef>
              <a:buNone/>
            </a:pPr>
            <a:r>
              <a:rPr lang="en-GB" sz="1800"/>
              <a:t>4. Be able to locate, evaluate, and communicate scientific information effectively both by written and oral presentation.</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1333</Words>
  <Application>Microsoft Macintosh PowerPoint</Application>
  <PresentationFormat>On-screen Show (16:9)</PresentationFormat>
  <Paragraphs>139</Paragraphs>
  <Slides>25</Slides>
  <Notes>25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25</vt:i4>
      </vt:variant>
    </vt:vector>
  </HeadingPairs>
  <TitlesOfParts>
    <vt:vector size="27" baseType="lpstr">
      <vt:lpstr>Ubuntu</vt:lpstr>
      <vt:lpstr>khaki</vt:lpstr>
      <vt:lpstr>From Learning Goals to Due Dates</vt:lpstr>
      <vt:lpstr>Definition</vt:lpstr>
      <vt:lpstr>Plan - Syllabus as Building Block</vt:lpstr>
      <vt:lpstr>Guide - Syllabus as Blueprint</vt:lpstr>
      <vt:lpstr>Contract - Syllabus as Handshake</vt:lpstr>
      <vt:lpstr>Learning Goals</vt:lpstr>
      <vt:lpstr>Learning Goals</vt:lpstr>
      <vt:lpstr>Writing Learning Goals</vt:lpstr>
      <vt:lpstr>Example: Biochemistry and Molecular Biology at Wooster</vt:lpstr>
      <vt:lpstr>Example: Economics at Bucknell</vt:lpstr>
      <vt:lpstr>Example: History of Art at Middlebury</vt:lpstr>
      <vt:lpstr>Assignments</vt:lpstr>
      <vt:lpstr>Mapping Learning Goals to Assignments</vt:lpstr>
      <vt:lpstr>PowerPoint Presentation</vt:lpstr>
      <vt:lpstr>PowerPoint Presentation</vt:lpstr>
      <vt:lpstr>PowerPoint Presentation</vt:lpstr>
      <vt:lpstr>Syllabus Checklist</vt:lpstr>
      <vt:lpstr>Syllabus Examples</vt:lpstr>
      <vt:lpstr>Readings Note Example</vt:lpstr>
      <vt:lpstr>Academic Integrity Example</vt:lpstr>
      <vt:lpstr>Assignment Design</vt:lpstr>
      <vt:lpstr>Initial Questions</vt:lpstr>
      <vt:lpstr>Learning Outcomes</vt:lpstr>
      <vt:lpstr>Getting Specific</vt:lpstr>
      <vt:lpstr>From Assignment to Assignment Sheet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Learning Goals to Due Dates</dc:title>
  <cp:lastModifiedBy>William FitzGerald</cp:lastModifiedBy>
  <cp:revision>1</cp:revision>
  <dcterms:modified xsi:type="dcterms:W3CDTF">2017-11-02T16:19:29Z</dcterms:modified>
</cp:coreProperties>
</file>